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58" r:id="rId6"/>
    <p:sldId id="261" r:id="rId7"/>
    <p:sldId id="268" r:id="rId8"/>
    <p:sldId id="263" r:id="rId9"/>
  </p:sldIdLst>
  <p:sldSz cx="18288000" cy="10287000"/>
  <p:notesSz cx="6858000" cy="9144000"/>
  <p:embeddedFontLst>
    <p:embeddedFont>
      <p:font typeface="Canva Sans Bold" panose="020B0604020202020204" charset="0"/>
      <p:regular r:id="rId10"/>
    </p:embeddedFont>
    <p:embeddedFont>
      <p:font typeface="HK Grotesk Bold" panose="020B0604020202020204" charset="0"/>
      <p:regular r:id="rId11"/>
    </p:embeddedFont>
    <p:embeddedFont>
      <p:font typeface="HK Grotesk Light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A781"/>
    <a:srgbClr val="0517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558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svg>
</file>

<file path=ppt/media/image14.jpg>
</file>

<file path=ppt/media/image15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7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4045263" y="0"/>
            <a:ext cx="12352120" cy="10287000"/>
          </a:xfrm>
          <a:custGeom>
            <a:avLst/>
            <a:gdLst/>
            <a:ahLst/>
            <a:cxnLst/>
            <a:rect l="l" t="t" r="r" b="b"/>
            <a:pathLst>
              <a:path w="12352120" h="10287000">
                <a:moveTo>
                  <a:pt x="0" y="0"/>
                </a:moveTo>
                <a:lnTo>
                  <a:pt x="12352120" y="0"/>
                </a:lnTo>
                <a:lnTo>
                  <a:pt x="1235212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5000"/>
            </a:blip>
            <a:stretch>
              <a:fillRect l="-12500" r="-12500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836664" y="2615522"/>
            <a:ext cx="10026774" cy="4620240"/>
            <a:chOff x="0" y="0"/>
            <a:chExt cx="13369032" cy="6160320"/>
          </a:xfrm>
        </p:grpSpPr>
        <p:sp>
          <p:nvSpPr>
            <p:cNvPr id="4" name="TextBox 4"/>
            <p:cNvSpPr txBox="1"/>
            <p:nvPr/>
          </p:nvSpPr>
          <p:spPr>
            <a:xfrm>
              <a:off x="0" y="0"/>
              <a:ext cx="13369032" cy="49530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4679"/>
                </a:lnSpc>
              </a:pPr>
              <a:r>
                <a:rPr lang="en-US" sz="12233">
                  <a:solidFill>
                    <a:srgbClr val="D6A781"/>
                  </a:solidFill>
                  <a:latin typeface="HK Grotesk Bold"/>
                </a:rPr>
                <a:t>Job Market </a:t>
              </a:r>
            </a:p>
            <a:p>
              <a:pPr marL="0" lvl="0" indent="0">
                <a:lnSpc>
                  <a:spcPts val="14679"/>
                </a:lnSpc>
              </a:pPr>
              <a:r>
                <a:rPr lang="en-US" sz="12233">
                  <a:solidFill>
                    <a:srgbClr val="D6A781"/>
                  </a:solidFill>
                  <a:latin typeface="HK Grotesk Bold"/>
                </a:rPr>
                <a:t>Analysis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204826"/>
              <a:ext cx="13369032" cy="9554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6010"/>
                </a:lnSpc>
                <a:spcBef>
                  <a:spcPct val="0"/>
                </a:spcBef>
              </a:pPr>
              <a:r>
                <a:rPr lang="en-US" sz="4293">
                  <a:solidFill>
                    <a:srgbClr val="FFFFFF"/>
                  </a:solidFill>
                  <a:latin typeface="HK Grotesk Light"/>
                </a:rPr>
                <a:t>for Data Professionals in Germany</a:t>
              </a:r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9144000" y="8680239"/>
            <a:ext cx="8743829" cy="11084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951"/>
              </a:lnSpc>
              <a:spcBef>
                <a:spcPct val="0"/>
              </a:spcBef>
            </a:pPr>
            <a:r>
              <a:rPr lang="en-US" sz="2108">
                <a:solidFill>
                  <a:srgbClr val="FFFFFF"/>
                </a:solidFill>
                <a:latin typeface="HK Grotesk Light"/>
              </a:rPr>
              <a:t>Mahammadali Rzayev​</a:t>
            </a:r>
          </a:p>
          <a:p>
            <a:pPr algn="r">
              <a:lnSpc>
                <a:spcPts val="2951"/>
              </a:lnSpc>
              <a:spcBef>
                <a:spcPct val="0"/>
              </a:spcBef>
            </a:pPr>
            <a:r>
              <a:rPr lang="en-US" sz="2108">
                <a:solidFill>
                  <a:srgbClr val="FFFFFF"/>
                </a:solidFill>
                <a:latin typeface="HK Grotesk Light"/>
              </a:rPr>
              <a:t>Sebastian Spratz​</a:t>
            </a:r>
          </a:p>
          <a:p>
            <a:pPr algn="r">
              <a:lnSpc>
                <a:spcPts val="2951"/>
              </a:lnSpc>
              <a:spcBef>
                <a:spcPct val="0"/>
              </a:spcBef>
            </a:pPr>
            <a:r>
              <a:rPr lang="en-US" sz="2108">
                <a:solidFill>
                  <a:srgbClr val="FFFFFF"/>
                </a:solidFill>
                <a:latin typeface="HK Grotesk Light"/>
              </a:rPr>
              <a:t>Pakin Veerachanchai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7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4256541"/>
            <a:ext cx="2534463" cy="962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7839"/>
              </a:lnSpc>
              <a:spcBef>
                <a:spcPct val="0"/>
              </a:spcBef>
            </a:pPr>
            <a:r>
              <a:rPr lang="en-US" sz="5600" u="none">
                <a:solidFill>
                  <a:srgbClr val="FFFFFF"/>
                </a:solidFill>
                <a:latin typeface="HK Grotesk Bold"/>
              </a:rPr>
              <a:t>01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358191" y="4183221"/>
            <a:ext cx="2534463" cy="960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7839"/>
              </a:lnSpc>
              <a:spcBef>
                <a:spcPct val="0"/>
              </a:spcBef>
            </a:pPr>
            <a:r>
              <a:rPr lang="en-US" sz="5600" u="none">
                <a:solidFill>
                  <a:srgbClr val="FFFFFF"/>
                </a:solidFill>
                <a:latin typeface="HK Grotesk Bold"/>
              </a:rPr>
              <a:t>02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1028700" y="5586491"/>
            <a:ext cx="7226560" cy="2815033"/>
            <a:chOff x="0" y="-95250"/>
            <a:chExt cx="9635414" cy="3753376"/>
          </a:xfrm>
        </p:grpSpPr>
        <p:sp>
          <p:nvSpPr>
            <p:cNvPr id="5" name="TextBox 5"/>
            <p:cNvSpPr txBox="1"/>
            <p:nvPr/>
          </p:nvSpPr>
          <p:spPr>
            <a:xfrm>
              <a:off x="0" y="-95250"/>
              <a:ext cx="9635414" cy="11070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6999"/>
                </a:lnSpc>
                <a:spcBef>
                  <a:spcPct val="0"/>
                </a:spcBef>
              </a:pPr>
              <a:r>
                <a:rPr lang="en-US" sz="4999">
                  <a:solidFill>
                    <a:srgbClr val="D6A781"/>
                  </a:solidFill>
                  <a:latin typeface="HK Grotesk Light"/>
                </a:rPr>
                <a:t>Analyze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688954"/>
              <a:ext cx="9635414" cy="196917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 dirty="0">
                  <a:solidFill>
                    <a:srgbClr val="FFFFFF"/>
                  </a:solidFill>
                  <a:latin typeface="HK Grotesk Light"/>
                </a:rPr>
                <a:t>the demand for specific skills, qualifications, and experiences required for Data Engineer and Data Scientist positions in Germany.​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358191" y="5589334"/>
            <a:ext cx="6321060" cy="2223518"/>
            <a:chOff x="0" y="-91460"/>
            <a:chExt cx="8428080" cy="2964691"/>
          </a:xfrm>
        </p:grpSpPr>
        <p:sp>
          <p:nvSpPr>
            <p:cNvPr id="8" name="TextBox 8"/>
            <p:cNvSpPr txBox="1"/>
            <p:nvPr/>
          </p:nvSpPr>
          <p:spPr>
            <a:xfrm>
              <a:off x="0" y="-91460"/>
              <a:ext cx="8428080" cy="11165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7000"/>
                </a:lnSpc>
                <a:spcBef>
                  <a:spcPct val="0"/>
                </a:spcBef>
              </a:pPr>
              <a:r>
                <a:rPr lang="en-US" sz="5000" dirty="0">
                  <a:solidFill>
                    <a:srgbClr val="D6A781"/>
                  </a:solidFill>
                  <a:latin typeface="HK Grotesk Light"/>
                </a:rPr>
                <a:t>Explore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1590108"/>
              <a:ext cx="8428080" cy="12831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 dirty="0">
                  <a:solidFill>
                    <a:srgbClr val="FFFFFF"/>
                  </a:solidFill>
                  <a:latin typeface="HK Grotesk Light"/>
                </a:rPr>
                <a:t>factors contributing to the job appeal within the German market.</a:t>
              </a: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866815" y="1567894"/>
            <a:ext cx="5796345" cy="16256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3299"/>
              </a:lnSpc>
              <a:spcBef>
                <a:spcPct val="0"/>
              </a:spcBef>
            </a:pPr>
            <a:r>
              <a:rPr lang="en-US" sz="9499" dirty="0">
                <a:solidFill>
                  <a:srgbClr val="D6A781"/>
                </a:solidFill>
                <a:latin typeface="HK Grotesk Bold"/>
              </a:rPr>
              <a:t>Objectives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7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8146ECC9-8947-F603-98C7-DFD9354F48FA}"/>
              </a:ext>
            </a:extLst>
          </p:cNvPr>
          <p:cNvSpPr/>
          <p:nvPr/>
        </p:nvSpPr>
        <p:spPr>
          <a:xfrm>
            <a:off x="5714999" y="3771900"/>
            <a:ext cx="4157681" cy="5181600"/>
          </a:xfrm>
          <a:prstGeom prst="rect">
            <a:avLst/>
          </a:prstGeom>
          <a:solidFill>
            <a:srgbClr val="D6A78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0">
            <a:extLst>
              <a:ext uri="{FF2B5EF4-FFF2-40B4-BE49-F238E27FC236}">
                <a16:creationId xmlns:a16="http://schemas.microsoft.com/office/drawing/2014/main" id="{7FCE5E13-1DB3-F469-9F0E-C2A748F8DD3D}"/>
              </a:ext>
            </a:extLst>
          </p:cNvPr>
          <p:cNvSpPr txBox="1"/>
          <p:nvPr/>
        </p:nvSpPr>
        <p:spPr>
          <a:xfrm>
            <a:off x="838200" y="495300"/>
            <a:ext cx="12268200" cy="16443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3299"/>
              </a:lnSpc>
              <a:spcBef>
                <a:spcPct val="0"/>
              </a:spcBef>
            </a:pPr>
            <a:r>
              <a:rPr lang="en-US" sz="9499" dirty="0">
                <a:solidFill>
                  <a:srgbClr val="D6A781"/>
                </a:solidFill>
                <a:latin typeface="HK Grotesk Bold"/>
              </a:rPr>
              <a:t>Implementation Plan</a:t>
            </a:r>
          </a:p>
        </p:txBody>
      </p:sp>
      <p:sp>
        <p:nvSpPr>
          <p:cNvPr id="13" name="TextBox 3">
            <a:extLst>
              <a:ext uri="{FF2B5EF4-FFF2-40B4-BE49-F238E27FC236}">
                <a16:creationId xmlns:a16="http://schemas.microsoft.com/office/drawing/2014/main" id="{D4BF5C9D-C04B-CCBD-A958-53905304962B}"/>
              </a:ext>
            </a:extLst>
          </p:cNvPr>
          <p:cNvSpPr txBox="1"/>
          <p:nvPr/>
        </p:nvSpPr>
        <p:spPr>
          <a:xfrm>
            <a:off x="1028700" y="4256541"/>
            <a:ext cx="2534463" cy="9626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7839"/>
              </a:lnSpc>
              <a:spcBef>
                <a:spcPct val="0"/>
              </a:spcBef>
            </a:pPr>
            <a:r>
              <a:rPr lang="en-US" sz="5600" u="none" dirty="0">
                <a:solidFill>
                  <a:srgbClr val="FFFFFF"/>
                </a:solidFill>
                <a:latin typeface="HK Grotesk Bold"/>
              </a:rPr>
              <a:t>01</a:t>
            </a:r>
          </a:p>
        </p:txBody>
      </p:sp>
      <p:sp>
        <p:nvSpPr>
          <p:cNvPr id="14" name="TextBox 4">
            <a:extLst>
              <a:ext uri="{FF2B5EF4-FFF2-40B4-BE49-F238E27FC236}">
                <a16:creationId xmlns:a16="http://schemas.microsoft.com/office/drawing/2014/main" id="{5596B4B4-D516-CF79-E29D-4E3B87822C5A}"/>
              </a:ext>
            </a:extLst>
          </p:cNvPr>
          <p:cNvSpPr txBox="1"/>
          <p:nvPr/>
        </p:nvSpPr>
        <p:spPr>
          <a:xfrm>
            <a:off x="6163885" y="4258922"/>
            <a:ext cx="2534463" cy="960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7839"/>
              </a:lnSpc>
              <a:spcBef>
                <a:spcPct val="0"/>
              </a:spcBef>
            </a:pPr>
            <a:r>
              <a:rPr lang="en-US" sz="5600" u="none" dirty="0">
                <a:solidFill>
                  <a:srgbClr val="051730"/>
                </a:solidFill>
                <a:latin typeface="HK Grotesk Bold"/>
              </a:rPr>
              <a:t>02</a:t>
            </a:r>
          </a:p>
        </p:txBody>
      </p:sp>
      <p:sp>
        <p:nvSpPr>
          <p:cNvPr id="15" name="TextBox 5">
            <a:extLst>
              <a:ext uri="{FF2B5EF4-FFF2-40B4-BE49-F238E27FC236}">
                <a16:creationId xmlns:a16="http://schemas.microsoft.com/office/drawing/2014/main" id="{30E06A26-33FE-88FE-A062-3DEF28A1A1F5}"/>
              </a:ext>
            </a:extLst>
          </p:cNvPr>
          <p:cNvSpPr txBox="1"/>
          <p:nvPr/>
        </p:nvSpPr>
        <p:spPr>
          <a:xfrm>
            <a:off x="10863155" y="4258922"/>
            <a:ext cx="2534463" cy="960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7839"/>
              </a:lnSpc>
              <a:spcBef>
                <a:spcPct val="0"/>
              </a:spcBef>
            </a:pPr>
            <a:r>
              <a:rPr lang="en-US" sz="5600" u="none">
                <a:solidFill>
                  <a:srgbClr val="FFFFFF"/>
                </a:solidFill>
                <a:latin typeface="HK Grotesk Bold"/>
              </a:rPr>
              <a:t>03</a:t>
            </a:r>
          </a:p>
        </p:txBody>
      </p:sp>
      <p:grpSp>
        <p:nvGrpSpPr>
          <p:cNvPr id="16" name="Group 6">
            <a:extLst>
              <a:ext uri="{FF2B5EF4-FFF2-40B4-BE49-F238E27FC236}">
                <a16:creationId xmlns:a16="http://schemas.microsoft.com/office/drawing/2014/main" id="{615105EA-DA45-031B-905D-4E2BA4BDD0F7}"/>
              </a:ext>
            </a:extLst>
          </p:cNvPr>
          <p:cNvGrpSpPr/>
          <p:nvPr/>
        </p:nvGrpSpPr>
        <p:grpSpPr>
          <a:xfrm>
            <a:off x="1028700" y="5615067"/>
            <a:ext cx="4510490" cy="2457902"/>
            <a:chOff x="0" y="-57149"/>
            <a:chExt cx="6013986" cy="3277202"/>
          </a:xfrm>
        </p:grpSpPr>
        <p:sp>
          <p:nvSpPr>
            <p:cNvPr id="17" name="TextBox 7">
              <a:extLst>
                <a:ext uri="{FF2B5EF4-FFF2-40B4-BE49-F238E27FC236}">
                  <a16:creationId xmlns:a16="http://schemas.microsoft.com/office/drawing/2014/main" id="{A1F67703-3306-BB20-14BA-AC03B4594BBF}"/>
                </a:ext>
              </a:extLst>
            </p:cNvPr>
            <p:cNvSpPr txBox="1"/>
            <p:nvPr/>
          </p:nvSpPr>
          <p:spPr>
            <a:xfrm>
              <a:off x="0" y="-57149"/>
              <a:ext cx="6013986" cy="6435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 dirty="0">
                  <a:solidFill>
                    <a:srgbClr val="D6A781"/>
                  </a:solidFill>
                  <a:latin typeface="HK Grotesk Light"/>
                </a:rPr>
                <a:t>Project Initialization</a:t>
              </a:r>
            </a:p>
          </p:txBody>
        </p:sp>
        <p:sp>
          <p:nvSpPr>
            <p:cNvPr id="18" name="TextBox 8">
              <a:extLst>
                <a:ext uri="{FF2B5EF4-FFF2-40B4-BE49-F238E27FC236}">
                  <a16:creationId xmlns:a16="http://schemas.microsoft.com/office/drawing/2014/main" id="{62AC8DA0-32CB-5D11-B4DF-ACD41769052A}"/>
                </a:ext>
              </a:extLst>
            </p:cNvPr>
            <p:cNvSpPr txBox="1"/>
            <p:nvPr/>
          </p:nvSpPr>
          <p:spPr>
            <a:xfrm>
              <a:off x="0" y="1242760"/>
              <a:ext cx="6013986" cy="19772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 dirty="0">
                  <a:solidFill>
                    <a:srgbClr val="FFFFFF"/>
                  </a:solidFill>
                  <a:latin typeface="HK Grotesk Light"/>
                </a:rPr>
                <a:t>Formalize project objectives and finalize the list of job boards as data sources.</a:t>
              </a:r>
            </a:p>
          </p:txBody>
        </p:sp>
      </p:grpSp>
      <p:grpSp>
        <p:nvGrpSpPr>
          <p:cNvPr id="19" name="Group 9">
            <a:extLst>
              <a:ext uri="{FF2B5EF4-FFF2-40B4-BE49-F238E27FC236}">
                <a16:creationId xmlns:a16="http://schemas.microsoft.com/office/drawing/2014/main" id="{5B1DA075-7512-862C-6E6E-C80157288A2F}"/>
              </a:ext>
            </a:extLst>
          </p:cNvPr>
          <p:cNvGrpSpPr/>
          <p:nvPr/>
        </p:nvGrpSpPr>
        <p:grpSpPr>
          <a:xfrm>
            <a:off x="6163885" y="5615067"/>
            <a:ext cx="4157681" cy="1957765"/>
            <a:chOff x="0" y="-57149"/>
            <a:chExt cx="5543575" cy="2610355"/>
          </a:xfrm>
        </p:grpSpPr>
        <p:sp>
          <p:nvSpPr>
            <p:cNvPr id="20" name="TextBox 10">
              <a:extLst>
                <a:ext uri="{FF2B5EF4-FFF2-40B4-BE49-F238E27FC236}">
                  <a16:creationId xmlns:a16="http://schemas.microsoft.com/office/drawing/2014/main" id="{7DB3EFBE-5809-F943-184F-EA74D6C4E8DB}"/>
                </a:ext>
              </a:extLst>
            </p:cNvPr>
            <p:cNvSpPr txBox="1"/>
            <p:nvPr/>
          </p:nvSpPr>
          <p:spPr>
            <a:xfrm>
              <a:off x="0" y="-57149"/>
              <a:ext cx="5543575" cy="6435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 b="1" dirty="0">
                  <a:solidFill>
                    <a:srgbClr val="051730"/>
                  </a:solidFill>
                  <a:latin typeface="HK Grotesk Light"/>
                </a:rPr>
                <a:t>Data Collection</a:t>
              </a:r>
            </a:p>
          </p:txBody>
        </p:sp>
        <p:sp>
          <p:nvSpPr>
            <p:cNvPr id="21" name="TextBox 11">
              <a:extLst>
                <a:ext uri="{FF2B5EF4-FFF2-40B4-BE49-F238E27FC236}">
                  <a16:creationId xmlns:a16="http://schemas.microsoft.com/office/drawing/2014/main" id="{5640684B-406F-57F2-2FC6-E99AD79A5AB8}"/>
                </a:ext>
              </a:extLst>
            </p:cNvPr>
            <p:cNvSpPr txBox="1"/>
            <p:nvPr/>
          </p:nvSpPr>
          <p:spPr>
            <a:xfrm>
              <a:off x="0" y="1242761"/>
              <a:ext cx="3770287" cy="13104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457200" lvl="0" indent="-457200">
                <a:lnSpc>
                  <a:spcPts val="3919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799" dirty="0">
                  <a:solidFill>
                    <a:srgbClr val="051730"/>
                  </a:solidFill>
                  <a:latin typeface="HK Grotesk Light"/>
                </a:rPr>
                <a:t>Web scraping</a:t>
              </a:r>
            </a:p>
            <a:p>
              <a:pPr marL="457200" lvl="0" indent="-457200">
                <a:lnSpc>
                  <a:spcPts val="3919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799" dirty="0">
                  <a:solidFill>
                    <a:srgbClr val="051730"/>
                  </a:solidFill>
                  <a:latin typeface="HK Grotesk Light"/>
                </a:rPr>
                <a:t>Data cleaning</a:t>
              </a:r>
            </a:p>
          </p:txBody>
        </p:sp>
      </p:grpSp>
      <p:grpSp>
        <p:nvGrpSpPr>
          <p:cNvPr id="22" name="Group 12">
            <a:extLst>
              <a:ext uri="{FF2B5EF4-FFF2-40B4-BE49-F238E27FC236}">
                <a16:creationId xmlns:a16="http://schemas.microsoft.com/office/drawing/2014/main" id="{3E1EBD99-39DF-E266-33A7-FEFB0B169F7A}"/>
              </a:ext>
            </a:extLst>
          </p:cNvPr>
          <p:cNvGrpSpPr/>
          <p:nvPr/>
        </p:nvGrpSpPr>
        <p:grpSpPr>
          <a:xfrm>
            <a:off x="10863154" y="5615067"/>
            <a:ext cx="5672245" cy="2457902"/>
            <a:chOff x="-1" y="-57149"/>
            <a:chExt cx="7562992" cy="3277202"/>
          </a:xfrm>
        </p:grpSpPr>
        <p:sp>
          <p:nvSpPr>
            <p:cNvPr id="23" name="TextBox 13">
              <a:extLst>
                <a:ext uri="{FF2B5EF4-FFF2-40B4-BE49-F238E27FC236}">
                  <a16:creationId xmlns:a16="http://schemas.microsoft.com/office/drawing/2014/main" id="{A4426752-821B-35F2-6E56-2AD9FEE04E5C}"/>
                </a:ext>
              </a:extLst>
            </p:cNvPr>
            <p:cNvSpPr txBox="1"/>
            <p:nvPr/>
          </p:nvSpPr>
          <p:spPr>
            <a:xfrm>
              <a:off x="0" y="-57149"/>
              <a:ext cx="6013986" cy="6435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919"/>
                </a:lnSpc>
                <a:spcBef>
                  <a:spcPct val="0"/>
                </a:spcBef>
              </a:pPr>
              <a:r>
                <a:rPr lang="en-US" sz="2799" dirty="0">
                  <a:solidFill>
                    <a:srgbClr val="D6A781"/>
                  </a:solidFill>
                  <a:latin typeface="HK Grotesk Light"/>
                </a:rPr>
                <a:t>Analytics</a:t>
              </a:r>
            </a:p>
          </p:txBody>
        </p:sp>
        <p:sp>
          <p:nvSpPr>
            <p:cNvPr id="24" name="TextBox 14">
              <a:extLst>
                <a:ext uri="{FF2B5EF4-FFF2-40B4-BE49-F238E27FC236}">
                  <a16:creationId xmlns:a16="http://schemas.microsoft.com/office/drawing/2014/main" id="{F9993932-E17A-2603-E5F9-229DAB9ACC98}"/>
                </a:ext>
              </a:extLst>
            </p:cNvPr>
            <p:cNvSpPr txBox="1"/>
            <p:nvPr/>
          </p:nvSpPr>
          <p:spPr>
            <a:xfrm>
              <a:off x="-1" y="1242760"/>
              <a:ext cx="7562992" cy="1977293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457200" lvl="0" indent="-457200">
                <a:lnSpc>
                  <a:spcPts val="3919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799" dirty="0">
                  <a:solidFill>
                    <a:srgbClr val="FFFFFF"/>
                  </a:solidFill>
                  <a:latin typeface="HK Grotesk Light"/>
                </a:rPr>
                <a:t>Trend analysis</a:t>
              </a:r>
            </a:p>
            <a:p>
              <a:pPr marL="457200" lvl="0" indent="-457200">
                <a:lnSpc>
                  <a:spcPts val="3919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799" dirty="0">
                  <a:solidFill>
                    <a:srgbClr val="FFFFFF"/>
                  </a:solidFill>
                  <a:latin typeface="HK Grotesk Light"/>
                </a:rPr>
                <a:t>Insight extraction</a:t>
              </a:r>
            </a:p>
            <a:p>
              <a:pPr marL="457200" lvl="0" indent="-457200">
                <a:lnSpc>
                  <a:spcPts val="3919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sz="2799" dirty="0">
                  <a:solidFill>
                    <a:srgbClr val="FFFFFF"/>
                  </a:solidFill>
                  <a:latin typeface="HK Grotesk Light"/>
                </a:rPr>
                <a:t>Effective data visualization.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5029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7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0">
            <a:extLst>
              <a:ext uri="{FF2B5EF4-FFF2-40B4-BE49-F238E27FC236}">
                <a16:creationId xmlns:a16="http://schemas.microsoft.com/office/drawing/2014/main" id="{7FCE5E13-1DB3-F469-9F0E-C2A748F8DD3D}"/>
              </a:ext>
            </a:extLst>
          </p:cNvPr>
          <p:cNvSpPr txBox="1"/>
          <p:nvPr/>
        </p:nvSpPr>
        <p:spPr>
          <a:xfrm>
            <a:off x="410546" y="83496"/>
            <a:ext cx="13716000" cy="15867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3299"/>
              </a:lnSpc>
              <a:spcBef>
                <a:spcPct val="0"/>
              </a:spcBef>
            </a:pPr>
            <a:r>
              <a:rPr lang="en-US" sz="8000" dirty="0">
                <a:solidFill>
                  <a:srgbClr val="D6A781"/>
                </a:solidFill>
                <a:latin typeface="HK Grotesk Bold"/>
              </a:rPr>
              <a:t>Implementation Update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C72EC87-C75C-F023-6861-8EF5ABD98BF1}"/>
              </a:ext>
            </a:extLst>
          </p:cNvPr>
          <p:cNvGrpSpPr/>
          <p:nvPr/>
        </p:nvGrpSpPr>
        <p:grpSpPr>
          <a:xfrm>
            <a:off x="1077528" y="2963266"/>
            <a:ext cx="4723016" cy="5968467"/>
            <a:chOff x="1600200" y="2963266"/>
            <a:chExt cx="4723016" cy="5968467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E5D19C9F-4CF5-7ED7-A7E1-EDC9A10B6852}"/>
                </a:ext>
              </a:extLst>
            </p:cNvPr>
            <p:cNvSpPr/>
            <p:nvPr/>
          </p:nvSpPr>
          <p:spPr>
            <a:xfrm>
              <a:off x="1600200" y="3974535"/>
              <a:ext cx="4639842" cy="4957198"/>
            </a:xfrm>
            <a:prstGeom prst="roundRect">
              <a:avLst/>
            </a:prstGeom>
            <a:noFill/>
            <a:ln w="76200">
              <a:solidFill>
                <a:srgbClr val="D6A781"/>
              </a:solidFill>
              <a:extLst>
                <a:ext uri="{C807C97D-BFC1-408E-A445-0C87EB9F89A2}">
                  <ask:lineSketchStyleProps xmlns:ask="http://schemas.microsoft.com/office/drawing/2018/sketchyshapes"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48C6F9B7-2553-A9F4-7777-387568D89DA1}"/>
                </a:ext>
              </a:extLst>
            </p:cNvPr>
            <p:cNvGrpSpPr/>
            <p:nvPr/>
          </p:nvGrpSpPr>
          <p:grpSpPr>
            <a:xfrm>
              <a:off x="1924619" y="5360283"/>
              <a:ext cx="4398597" cy="2512922"/>
              <a:chOff x="1276872" y="3922358"/>
              <a:chExt cx="4398597" cy="2512922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1334CAAA-A0C2-B2BB-BF06-B98FB50D7AFB}"/>
                  </a:ext>
                </a:extLst>
              </p:cNvPr>
              <p:cNvGrpSpPr/>
              <p:nvPr/>
            </p:nvGrpSpPr>
            <p:grpSpPr>
              <a:xfrm>
                <a:off x="1276872" y="4003122"/>
                <a:ext cx="3910180" cy="2432158"/>
                <a:chOff x="929636" y="4016583"/>
                <a:chExt cx="3910180" cy="2432158"/>
              </a:xfrm>
            </p:grpSpPr>
            <p:sp>
              <p:nvSpPr>
                <p:cNvPr id="29" name="Freeform 21">
                  <a:extLst>
                    <a:ext uri="{FF2B5EF4-FFF2-40B4-BE49-F238E27FC236}">
                      <a16:creationId xmlns:a16="http://schemas.microsoft.com/office/drawing/2014/main" id="{DD29E8F5-79A1-97F7-1981-3A1F2A462830}"/>
                    </a:ext>
                  </a:extLst>
                </p:cNvPr>
                <p:cNvSpPr/>
                <p:nvPr/>
              </p:nvSpPr>
              <p:spPr>
                <a:xfrm>
                  <a:off x="929636" y="4016583"/>
                  <a:ext cx="2357787" cy="8246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34877" h="1362561">
                      <a:moveTo>
                        <a:pt x="0" y="0"/>
                      </a:moveTo>
                      <a:lnTo>
                        <a:pt x="3734877" y="0"/>
                      </a:lnTo>
                      <a:lnTo>
                        <a:pt x="3734877" y="1362561"/>
                      </a:lnTo>
                      <a:lnTo>
                        <a:pt x="0" y="136256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blipFill>
                  <a:blip r:embed="rId2"/>
                  <a:stretch>
                    <a:fillRect/>
                  </a:stretch>
                </a:blipFill>
              </p:spPr>
            </p:sp>
            <p:grpSp>
              <p:nvGrpSpPr>
                <p:cNvPr id="36" name="Group 19">
                  <a:extLst>
                    <a:ext uri="{FF2B5EF4-FFF2-40B4-BE49-F238E27FC236}">
                      <a16:creationId xmlns:a16="http://schemas.microsoft.com/office/drawing/2014/main" id="{6DA1B1D0-367D-DA27-8F22-F81B416D133B}"/>
                    </a:ext>
                  </a:extLst>
                </p:cNvPr>
                <p:cNvGrpSpPr/>
                <p:nvPr/>
              </p:nvGrpSpPr>
              <p:grpSpPr>
                <a:xfrm>
                  <a:off x="1524000" y="5143500"/>
                  <a:ext cx="1745267" cy="1305241"/>
                  <a:chOff x="0" y="0"/>
                  <a:chExt cx="2299970" cy="1626870"/>
                </a:xfrm>
              </p:grpSpPr>
              <p:sp>
                <p:nvSpPr>
                  <p:cNvPr id="37" name="Freeform 20">
                    <a:extLst>
                      <a:ext uri="{FF2B5EF4-FFF2-40B4-BE49-F238E27FC236}">
                        <a16:creationId xmlns:a16="http://schemas.microsoft.com/office/drawing/2014/main" id="{163B8293-38FA-D0B5-DAF5-F71757A93338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2299970" cy="162687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299970" h="1626870">
                        <a:moveTo>
                          <a:pt x="0" y="1525270"/>
                        </a:moveTo>
                        <a:lnTo>
                          <a:pt x="0" y="101600"/>
                        </a:lnTo>
                        <a:cubicBezTo>
                          <a:pt x="0" y="45720"/>
                          <a:pt x="45720" y="0"/>
                          <a:pt x="101600" y="0"/>
                        </a:cubicBezTo>
                        <a:lnTo>
                          <a:pt x="2198370" y="0"/>
                        </a:lnTo>
                        <a:cubicBezTo>
                          <a:pt x="2254250" y="0"/>
                          <a:pt x="2299970" y="45720"/>
                          <a:pt x="2299970" y="101600"/>
                        </a:cubicBezTo>
                        <a:lnTo>
                          <a:pt x="2299970" y="1524000"/>
                        </a:lnTo>
                        <a:cubicBezTo>
                          <a:pt x="2299970" y="1579880"/>
                          <a:pt x="2254250" y="1625600"/>
                          <a:pt x="2198370" y="1625600"/>
                        </a:cubicBezTo>
                        <a:lnTo>
                          <a:pt x="101600" y="1625600"/>
                        </a:lnTo>
                        <a:cubicBezTo>
                          <a:pt x="45720" y="1626870"/>
                          <a:pt x="0" y="1581150"/>
                          <a:pt x="0" y="1525270"/>
                        </a:cubicBezTo>
                        <a:close/>
                      </a:path>
                    </a:pathLst>
                  </a:custGeom>
                  <a:blipFill>
                    <a:blip r:embed="rId3"/>
                    <a:stretch>
                      <a:fillRect l="-1307" r="-1307"/>
                    </a:stretch>
                  </a:blipFill>
                </p:spPr>
              </p:sp>
            </p:grpSp>
            <p:grpSp>
              <p:nvGrpSpPr>
                <p:cNvPr id="33" name="Group 16">
                  <a:extLst>
                    <a:ext uri="{FF2B5EF4-FFF2-40B4-BE49-F238E27FC236}">
                      <a16:creationId xmlns:a16="http://schemas.microsoft.com/office/drawing/2014/main" id="{F7A631CB-6AD9-1244-F0E4-796F7277AF6B}"/>
                    </a:ext>
                  </a:extLst>
                </p:cNvPr>
                <p:cNvGrpSpPr>
                  <a:grpSpLocks noChangeAspect="1"/>
                </p:cNvGrpSpPr>
                <p:nvPr/>
              </p:nvGrpSpPr>
              <p:grpSpPr>
                <a:xfrm>
                  <a:off x="3580172" y="4387802"/>
                  <a:ext cx="1259644" cy="1300960"/>
                  <a:chOff x="0" y="0"/>
                  <a:chExt cx="6350000" cy="6558280"/>
                </a:xfrm>
              </p:grpSpPr>
              <p:sp>
                <p:nvSpPr>
                  <p:cNvPr id="34" name="Freeform 17">
                    <a:extLst>
                      <a:ext uri="{FF2B5EF4-FFF2-40B4-BE49-F238E27FC236}">
                        <a16:creationId xmlns:a16="http://schemas.microsoft.com/office/drawing/2014/main" id="{A8DE167A-52A9-F537-7C60-8C401F9AECE4}"/>
                      </a:ext>
                    </a:extLst>
                  </p:cNvPr>
                  <p:cNvSpPr/>
                  <p:nvPr/>
                </p:nvSpPr>
                <p:spPr>
                  <a:xfrm>
                    <a:off x="74930" y="74930"/>
                    <a:ext cx="6200140" cy="640842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200140" h="6408420">
                        <a:moveTo>
                          <a:pt x="6200140" y="5351780"/>
                        </a:moveTo>
                        <a:cubicBezTo>
                          <a:pt x="6200140" y="5935980"/>
                          <a:pt x="5726430" y="6408420"/>
                          <a:pt x="5143500" y="6408420"/>
                        </a:cubicBezTo>
                        <a:lnTo>
                          <a:pt x="1056640" y="6408420"/>
                        </a:lnTo>
                        <a:cubicBezTo>
                          <a:pt x="472440" y="6408420"/>
                          <a:pt x="0" y="5934710"/>
                          <a:pt x="0" y="5351780"/>
                        </a:cubicBezTo>
                        <a:lnTo>
                          <a:pt x="0" y="1056640"/>
                        </a:lnTo>
                        <a:cubicBezTo>
                          <a:pt x="0" y="472440"/>
                          <a:pt x="473710" y="0"/>
                          <a:pt x="1056640" y="0"/>
                        </a:cubicBezTo>
                        <a:lnTo>
                          <a:pt x="5143500" y="0"/>
                        </a:lnTo>
                        <a:cubicBezTo>
                          <a:pt x="5727700" y="0"/>
                          <a:pt x="6200140" y="473710"/>
                          <a:pt x="6200140" y="1056640"/>
                        </a:cubicBezTo>
                        <a:lnTo>
                          <a:pt x="6200140" y="5351780"/>
                        </a:lnTo>
                        <a:close/>
                      </a:path>
                    </a:pathLst>
                  </a:custGeom>
                  <a:blipFill>
                    <a:blip r:embed="rId4"/>
                    <a:stretch>
                      <a:fillRect l="-3173" r="-3173"/>
                    </a:stretch>
                  </a:blipFill>
                </p:spPr>
              </p:sp>
              <p:sp>
                <p:nvSpPr>
                  <p:cNvPr id="35" name="Freeform 18">
                    <a:extLst>
                      <a:ext uri="{FF2B5EF4-FFF2-40B4-BE49-F238E27FC236}">
                        <a16:creationId xmlns:a16="http://schemas.microsoft.com/office/drawing/2014/main" id="{D3207380-3937-D9F2-0A31-D4B91C4709FF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6350000" cy="655828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350000" h="6558280">
                        <a:moveTo>
                          <a:pt x="5218430" y="6558280"/>
                        </a:moveTo>
                        <a:lnTo>
                          <a:pt x="1131570" y="6558280"/>
                        </a:lnTo>
                        <a:cubicBezTo>
                          <a:pt x="508000" y="6558280"/>
                          <a:pt x="0" y="6050280"/>
                          <a:pt x="0" y="5426710"/>
                        </a:cubicBezTo>
                        <a:lnTo>
                          <a:pt x="0" y="1131570"/>
                        </a:lnTo>
                        <a:cubicBezTo>
                          <a:pt x="0" y="508000"/>
                          <a:pt x="508000" y="0"/>
                          <a:pt x="1131570" y="0"/>
                        </a:cubicBezTo>
                        <a:lnTo>
                          <a:pt x="5218430" y="0"/>
                        </a:lnTo>
                        <a:cubicBezTo>
                          <a:pt x="5842000" y="0"/>
                          <a:pt x="6350000" y="508000"/>
                          <a:pt x="6350000" y="1131570"/>
                        </a:cubicBezTo>
                        <a:lnTo>
                          <a:pt x="6350000" y="5425440"/>
                        </a:lnTo>
                        <a:cubicBezTo>
                          <a:pt x="6350000" y="6050280"/>
                          <a:pt x="5842000" y="6558280"/>
                          <a:pt x="5218430" y="6558280"/>
                        </a:cubicBezTo>
                        <a:close/>
                        <a:moveTo>
                          <a:pt x="1131570" y="149860"/>
                        </a:moveTo>
                        <a:cubicBezTo>
                          <a:pt x="590550" y="149860"/>
                          <a:pt x="149860" y="590550"/>
                          <a:pt x="149860" y="1131570"/>
                        </a:cubicBezTo>
                        <a:lnTo>
                          <a:pt x="149860" y="5425440"/>
                        </a:lnTo>
                        <a:cubicBezTo>
                          <a:pt x="149860" y="5966460"/>
                          <a:pt x="590550" y="6407150"/>
                          <a:pt x="1131570" y="6407150"/>
                        </a:cubicBezTo>
                        <a:lnTo>
                          <a:pt x="5218430" y="6407150"/>
                        </a:lnTo>
                        <a:cubicBezTo>
                          <a:pt x="5759450" y="6407150"/>
                          <a:pt x="6200140" y="5966460"/>
                          <a:pt x="6200140" y="5425440"/>
                        </a:cubicBezTo>
                        <a:lnTo>
                          <a:pt x="6200140" y="1131570"/>
                        </a:lnTo>
                        <a:cubicBezTo>
                          <a:pt x="6200140" y="590550"/>
                          <a:pt x="5759450" y="149860"/>
                          <a:pt x="5218430" y="149860"/>
                        </a:cubicBezTo>
                        <a:lnTo>
                          <a:pt x="1131570" y="149860"/>
                        </a:lnTo>
                        <a:close/>
                      </a:path>
                    </a:pathLst>
                  </a:custGeom>
                  <a:solidFill>
                    <a:srgbClr val="BBBBBB"/>
                  </a:solidFill>
                </p:spPr>
              </p:sp>
            </p:grpSp>
          </p:grpSp>
          <p:sp>
            <p:nvSpPr>
              <p:cNvPr id="39" name="TextBox 8">
                <a:extLst>
                  <a:ext uri="{FF2B5EF4-FFF2-40B4-BE49-F238E27FC236}">
                    <a16:creationId xmlns:a16="http://schemas.microsoft.com/office/drawing/2014/main" id="{213C2B05-6BC5-BA97-A264-74545EB3C532}"/>
                  </a:ext>
                </a:extLst>
              </p:cNvPr>
              <p:cNvSpPr txBox="1"/>
              <p:nvPr/>
            </p:nvSpPr>
            <p:spPr>
              <a:xfrm>
                <a:off x="4189569" y="3922358"/>
                <a:ext cx="1485900" cy="451983"/>
              </a:xfrm>
              <a:prstGeom prst="rect">
                <a:avLst/>
              </a:prstGeom>
            </p:spPr>
            <p:txBody>
              <a:bodyPr wrap="square" lIns="0" tIns="0" rIns="0" bIns="0" rtlCol="0" anchor="t">
                <a:spAutoFit/>
              </a:bodyPr>
              <a:lstStyle/>
              <a:p>
                <a:pPr marL="0" lvl="0" indent="0">
                  <a:lnSpc>
                    <a:spcPts val="3919"/>
                  </a:lnSpc>
                  <a:spcBef>
                    <a:spcPct val="0"/>
                  </a:spcBef>
                </a:pPr>
                <a:r>
                  <a:rPr lang="en-US" sz="1600" dirty="0">
                    <a:solidFill>
                      <a:srgbClr val="FFFFFF"/>
                    </a:solidFill>
                    <a:latin typeface="HK Grotesk Light"/>
                  </a:rPr>
                  <a:t>Selenium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81C3E90E-9621-FA93-EA83-011D274FA459}"/>
                </a:ext>
              </a:extLst>
            </p:cNvPr>
            <p:cNvGrpSpPr/>
            <p:nvPr/>
          </p:nvGrpSpPr>
          <p:grpSpPr>
            <a:xfrm>
              <a:off x="3023342" y="2963266"/>
              <a:ext cx="1891022" cy="1858622"/>
              <a:chOff x="3230781" y="2487132"/>
              <a:chExt cx="1891022" cy="1858622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F3FA8D90-2F3D-39CA-1F4D-FF562C487C69}"/>
                  </a:ext>
                </a:extLst>
              </p:cNvPr>
              <p:cNvSpPr/>
              <p:nvPr/>
            </p:nvSpPr>
            <p:spPr>
              <a:xfrm>
                <a:off x="3230781" y="2487132"/>
                <a:ext cx="1891022" cy="1858622"/>
              </a:xfrm>
              <a:prstGeom prst="ellipse">
                <a:avLst/>
              </a:prstGeom>
              <a:solidFill>
                <a:srgbClr val="D6A78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42" name="Graphic 41" descr="Tools with solid fill">
                <a:extLst>
                  <a:ext uri="{FF2B5EF4-FFF2-40B4-BE49-F238E27FC236}">
                    <a16:creationId xmlns:a16="http://schemas.microsoft.com/office/drawing/2014/main" id="{FB8997C4-F697-77A8-0813-6AD4EAC74E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3610745" y="2848905"/>
                <a:ext cx="1131094" cy="1131094"/>
              </a:xfrm>
              <a:prstGeom prst="rect">
                <a:avLst/>
              </a:prstGeom>
            </p:spPr>
          </p:pic>
        </p:grp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229EF3B-79BF-F3DF-A353-467A7726FFAF}"/>
              </a:ext>
            </a:extLst>
          </p:cNvPr>
          <p:cNvGrpSpPr/>
          <p:nvPr/>
        </p:nvGrpSpPr>
        <p:grpSpPr>
          <a:xfrm>
            <a:off x="5717370" y="2834534"/>
            <a:ext cx="8074830" cy="6097199"/>
            <a:chOff x="5717370" y="2834534"/>
            <a:chExt cx="8074830" cy="6097199"/>
          </a:xfrm>
        </p:grpSpPr>
        <p:grpSp>
          <p:nvGrpSpPr>
            <p:cNvPr id="5" name="Group 2">
              <a:extLst>
                <a:ext uri="{FF2B5EF4-FFF2-40B4-BE49-F238E27FC236}">
                  <a16:creationId xmlns:a16="http://schemas.microsoft.com/office/drawing/2014/main" id="{5FEB99EE-D9DD-357C-A252-7394AEED1EF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884493" y="2834534"/>
              <a:ext cx="2408369" cy="1933658"/>
              <a:chOff x="0" y="0"/>
              <a:chExt cx="7467600" cy="5995670"/>
            </a:xfrm>
          </p:grpSpPr>
          <p:sp>
            <p:nvSpPr>
              <p:cNvPr id="6" name="Freeform 3">
                <a:extLst>
                  <a:ext uri="{FF2B5EF4-FFF2-40B4-BE49-F238E27FC236}">
                    <a16:creationId xmlns:a16="http://schemas.microsoft.com/office/drawing/2014/main" id="{864A01B4-ABEC-B6E1-83D2-94AC35343A94}"/>
                  </a:ext>
                </a:extLst>
              </p:cNvPr>
              <p:cNvSpPr/>
              <p:nvPr/>
            </p:nvSpPr>
            <p:spPr>
              <a:xfrm>
                <a:off x="0" y="0"/>
                <a:ext cx="7467600" cy="4513580"/>
              </a:xfrm>
              <a:custGeom>
                <a:avLst/>
                <a:gdLst/>
                <a:ahLst/>
                <a:cxnLst/>
                <a:rect l="l" t="t" r="r" b="b"/>
                <a:pathLst>
                  <a:path w="7467600" h="4513580">
                    <a:moveTo>
                      <a:pt x="7127240" y="0"/>
                    </a:moveTo>
                    <a:lnTo>
                      <a:pt x="340360" y="0"/>
                    </a:lnTo>
                    <a:cubicBezTo>
                      <a:pt x="152400" y="0"/>
                      <a:pt x="0" y="152400"/>
                      <a:pt x="0" y="340360"/>
                    </a:cubicBezTo>
                    <a:lnTo>
                      <a:pt x="0" y="4513580"/>
                    </a:lnTo>
                    <a:lnTo>
                      <a:pt x="7467600" y="4513580"/>
                    </a:lnTo>
                    <a:lnTo>
                      <a:pt x="7467600" y="340360"/>
                    </a:lnTo>
                    <a:cubicBezTo>
                      <a:pt x="7467600" y="152400"/>
                      <a:pt x="7315200" y="0"/>
                      <a:pt x="7127240" y="0"/>
                    </a:cubicBezTo>
                    <a:close/>
                    <a:moveTo>
                      <a:pt x="7142480" y="4188460"/>
                    </a:moveTo>
                    <a:lnTo>
                      <a:pt x="314961" y="4188460"/>
                    </a:lnTo>
                    <a:lnTo>
                      <a:pt x="314961" y="353060"/>
                    </a:lnTo>
                    <a:lnTo>
                      <a:pt x="7142480" y="353060"/>
                    </a:lnTo>
                    <a:lnTo>
                      <a:pt x="7142480" y="4188460"/>
                    </a:ln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7" name="Freeform 4">
                <a:extLst>
                  <a:ext uri="{FF2B5EF4-FFF2-40B4-BE49-F238E27FC236}">
                    <a16:creationId xmlns:a16="http://schemas.microsoft.com/office/drawing/2014/main" id="{616DF0F8-181D-3AFE-716E-6D4CA50C5174}"/>
                  </a:ext>
                </a:extLst>
              </p:cNvPr>
              <p:cNvSpPr/>
              <p:nvPr/>
            </p:nvSpPr>
            <p:spPr>
              <a:xfrm>
                <a:off x="0" y="4514850"/>
                <a:ext cx="7467600" cy="695960"/>
              </a:xfrm>
              <a:custGeom>
                <a:avLst/>
                <a:gdLst/>
                <a:ahLst/>
                <a:cxnLst/>
                <a:rect l="l" t="t" r="r" b="b"/>
                <a:pathLst>
                  <a:path w="7467600" h="695960">
                    <a:moveTo>
                      <a:pt x="0" y="355600"/>
                    </a:moveTo>
                    <a:cubicBezTo>
                      <a:pt x="0" y="543560"/>
                      <a:pt x="152400" y="695960"/>
                      <a:pt x="340360" y="695960"/>
                    </a:cubicBezTo>
                    <a:lnTo>
                      <a:pt x="7127240" y="695960"/>
                    </a:lnTo>
                    <a:cubicBezTo>
                      <a:pt x="7315200" y="695960"/>
                      <a:pt x="7467600" y="543560"/>
                      <a:pt x="7467600" y="355600"/>
                    </a:cubicBezTo>
                    <a:lnTo>
                      <a:pt x="7467600" y="0"/>
                    </a:lnTo>
                    <a:lnTo>
                      <a:pt x="0" y="0"/>
                    </a:lnTo>
                    <a:lnTo>
                      <a:pt x="0" y="355600"/>
                    </a:lnTo>
                    <a:close/>
                  </a:path>
                </a:pathLst>
              </a:custGeom>
              <a:solidFill>
                <a:srgbClr val="E9E9E9"/>
              </a:solidFill>
            </p:spPr>
          </p:sp>
          <p:sp>
            <p:nvSpPr>
              <p:cNvPr id="8" name="Freeform 5">
                <a:extLst>
                  <a:ext uri="{FF2B5EF4-FFF2-40B4-BE49-F238E27FC236}">
                    <a16:creationId xmlns:a16="http://schemas.microsoft.com/office/drawing/2014/main" id="{0190D8BD-BB1C-D2F6-D31A-4918E2566111}"/>
                  </a:ext>
                </a:extLst>
              </p:cNvPr>
              <p:cNvSpPr/>
              <p:nvPr/>
            </p:nvSpPr>
            <p:spPr>
              <a:xfrm>
                <a:off x="2429510" y="5210810"/>
                <a:ext cx="2606040" cy="791210"/>
              </a:xfrm>
              <a:custGeom>
                <a:avLst/>
                <a:gdLst/>
                <a:ahLst/>
                <a:cxnLst/>
                <a:rect l="l" t="t" r="r" b="b"/>
                <a:pathLst>
                  <a:path w="2606040" h="791210">
                    <a:moveTo>
                      <a:pt x="1258570" y="0"/>
                    </a:moveTo>
                    <a:lnTo>
                      <a:pt x="453390" y="0"/>
                    </a:lnTo>
                    <a:cubicBezTo>
                      <a:pt x="453390" y="0"/>
                      <a:pt x="429260" y="370840"/>
                      <a:pt x="403860" y="525780"/>
                    </a:cubicBezTo>
                    <a:cubicBezTo>
                      <a:pt x="359410" y="791210"/>
                      <a:pt x="87630" y="706120"/>
                      <a:pt x="10160" y="762000"/>
                    </a:cubicBezTo>
                    <a:cubicBezTo>
                      <a:pt x="0" y="769620"/>
                      <a:pt x="5080" y="786130"/>
                      <a:pt x="17780" y="786130"/>
                    </a:cubicBezTo>
                    <a:lnTo>
                      <a:pt x="2588260" y="786130"/>
                    </a:lnTo>
                    <a:cubicBezTo>
                      <a:pt x="2600960" y="786130"/>
                      <a:pt x="2606040" y="769620"/>
                      <a:pt x="2595880" y="762000"/>
                    </a:cubicBezTo>
                    <a:cubicBezTo>
                      <a:pt x="2518410" y="706120"/>
                      <a:pt x="2246630" y="791210"/>
                      <a:pt x="2202180" y="525780"/>
                    </a:cubicBezTo>
                    <a:cubicBezTo>
                      <a:pt x="2176780" y="370840"/>
                      <a:pt x="2152650" y="0"/>
                      <a:pt x="2152650" y="0"/>
                    </a:cubicBezTo>
                    <a:lnTo>
                      <a:pt x="1258570" y="0"/>
                    </a:lnTo>
                    <a:close/>
                  </a:path>
                </a:pathLst>
              </a:custGeom>
              <a:solidFill>
                <a:srgbClr val="BBBBBB"/>
              </a:solidFill>
            </p:spPr>
          </p:sp>
          <p:sp>
            <p:nvSpPr>
              <p:cNvPr id="9" name="Freeform 6">
                <a:extLst>
                  <a:ext uri="{FF2B5EF4-FFF2-40B4-BE49-F238E27FC236}">
                    <a16:creationId xmlns:a16="http://schemas.microsoft.com/office/drawing/2014/main" id="{7BB192A7-934A-E1EC-D677-683E8289BB5D}"/>
                  </a:ext>
                </a:extLst>
              </p:cNvPr>
              <p:cNvSpPr/>
              <p:nvPr/>
            </p:nvSpPr>
            <p:spPr>
              <a:xfrm>
                <a:off x="314960" y="353060"/>
                <a:ext cx="6827520" cy="3835400"/>
              </a:xfrm>
              <a:custGeom>
                <a:avLst/>
                <a:gdLst/>
                <a:ahLst/>
                <a:cxnLst/>
                <a:rect l="l" t="t" r="r" b="b"/>
                <a:pathLst>
                  <a:path w="6827520" h="3835400">
                    <a:moveTo>
                      <a:pt x="0" y="0"/>
                    </a:moveTo>
                    <a:lnTo>
                      <a:pt x="6827520" y="0"/>
                    </a:lnTo>
                    <a:lnTo>
                      <a:pt x="6827520" y="3835400"/>
                    </a:lnTo>
                    <a:lnTo>
                      <a:pt x="0" y="3835400"/>
                    </a:lnTo>
                    <a:close/>
                  </a:path>
                </a:pathLst>
              </a:custGeom>
              <a:blipFill>
                <a:blip r:embed="rId7"/>
                <a:stretch>
                  <a:fillRect t="-24833" b="-24833"/>
                </a:stretch>
              </a:blipFill>
            </p:spPr>
          </p:sp>
        </p:grpSp>
        <p:grpSp>
          <p:nvGrpSpPr>
            <p:cNvPr id="26" name="Group 13">
              <a:extLst>
                <a:ext uri="{FF2B5EF4-FFF2-40B4-BE49-F238E27FC236}">
                  <a16:creationId xmlns:a16="http://schemas.microsoft.com/office/drawing/2014/main" id="{12747E97-B2F9-AC3E-1367-BCE553EC6091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131723" y="7735576"/>
              <a:ext cx="2408370" cy="1196157"/>
              <a:chOff x="0" y="0"/>
              <a:chExt cx="19050000" cy="9461500"/>
            </a:xfrm>
          </p:grpSpPr>
          <p:sp>
            <p:nvSpPr>
              <p:cNvPr id="27" name="Freeform 14">
                <a:extLst>
                  <a:ext uri="{FF2B5EF4-FFF2-40B4-BE49-F238E27FC236}">
                    <a16:creationId xmlns:a16="http://schemas.microsoft.com/office/drawing/2014/main" id="{F0EF8444-2C61-B4F6-DF1D-6F1CC9DF9359}"/>
                  </a:ext>
                </a:extLst>
              </p:cNvPr>
              <p:cNvSpPr/>
              <p:nvPr/>
            </p:nvSpPr>
            <p:spPr>
              <a:xfrm>
                <a:off x="338074" y="404876"/>
                <a:ext cx="18373979" cy="8616823"/>
              </a:xfrm>
              <a:custGeom>
                <a:avLst/>
                <a:gdLst/>
                <a:ahLst/>
                <a:cxnLst/>
                <a:rect l="l" t="t" r="r" b="b"/>
                <a:pathLst>
                  <a:path w="18373979" h="8616823">
                    <a:moveTo>
                      <a:pt x="17339945" y="8616823"/>
                    </a:moveTo>
                    <a:lnTo>
                      <a:pt x="1033907" y="8616823"/>
                    </a:lnTo>
                    <a:cubicBezTo>
                      <a:pt x="462915" y="8616823"/>
                      <a:pt x="0" y="8153908"/>
                      <a:pt x="0" y="7582916"/>
                    </a:cubicBezTo>
                    <a:lnTo>
                      <a:pt x="0" y="1033907"/>
                    </a:lnTo>
                    <a:cubicBezTo>
                      <a:pt x="0" y="462915"/>
                      <a:pt x="462915" y="0"/>
                      <a:pt x="1033907" y="0"/>
                    </a:cubicBezTo>
                    <a:lnTo>
                      <a:pt x="17340072" y="0"/>
                    </a:lnTo>
                    <a:cubicBezTo>
                      <a:pt x="17911063" y="0"/>
                      <a:pt x="18373979" y="462915"/>
                      <a:pt x="18373979" y="1033907"/>
                    </a:cubicBezTo>
                    <a:lnTo>
                      <a:pt x="18373979" y="7582916"/>
                    </a:lnTo>
                    <a:cubicBezTo>
                      <a:pt x="18373852" y="8153908"/>
                      <a:pt x="17910938" y="8616823"/>
                      <a:pt x="17339945" y="8616823"/>
                    </a:cubicBezTo>
                    <a:close/>
                  </a:path>
                </a:pathLst>
              </a:custGeom>
              <a:blipFill>
                <a:blip r:embed="rId8"/>
                <a:stretch>
                  <a:fillRect l="-2239" r="-2239"/>
                </a:stretch>
              </a:blipFill>
            </p:spPr>
          </p:sp>
          <p:sp>
            <p:nvSpPr>
              <p:cNvPr id="28" name="Freeform 15">
                <a:extLst>
                  <a:ext uri="{FF2B5EF4-FFF2-40B4-BE49-F238E27FC236}">
                    <a16:creationId xmlns:a16="http://schemas.microsoft.com/office/drawing/2014/main" id="{3E199A1F-D5DB-C610-5D8A-1C3C5088C859}"/>
                  </a:ext>
                </a:extLst>
              </p:cNvPr>
              <p:cNvSpPr/>
              <p:nvPr/>
            </p:nvSpPr>
            <p:spPr>
              <a:xfrm>
                <a:off x="0" y="0"/>
                <a:ext cx="19050000" cy="9461500"/>
              </a:xfrm>
              <a:custGeom>
                <a:avLst/>
                <a:gdLst/>
                <a:ahLst/>
                <a:cxnLst/>
                <a:rect l="l" t="t" r="r" b="b"/>
                <a:pathLst>
                  <a:path w="19050000" h="9461500">
                    <a:moveTo>
                      <a:pt x="0" y="0"/>
                    </a:moveTo>
                    <a:lnTo>
                      <a:pt x="19050000" y="0"/>
                    </a:lnTo>
                    <a:lnTo>
                      <a:pt x="19050000" y="9461500"/>
                    </a:lnTo>
                    <a:lnTo>
                      <a:pt x="0" y="9461500"/>
                    </a:lnTo>
                    <a:lnTo>
                      <a:pt x="0" y="0"/>
                    </a:lnTo>
                    <a:close/>
                  </a:path>
                </a:pathLst>
              </a:custGeom>
              <a:blipFill>
                <a:blip r:embed="rId9"/>
                <a:stretch>
                  <a:fillRect l="-41" r="-41"/>
                </a:stretch>
              </a:blipFill>
            </p:spPr>
          </p:sp>
        </p:grpSp>
        <p:grpSp>
          <p:nvGrpSpPr>
            <p:cNvPr id="30" name="Group 10">
              <a:extLst>
                <a:ext uri="{FF2B5EF4-FFF2-40B4-BE49-F238E27FC236}">
                  <a16:creationId xmlns:a16="http://schemas.microsoft.com/office/drawing/2014/main" id="{0A67CEFE-DF7E-68D4-526B-2CFA03A7423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166931" y="5463065"/>
              <a:ext cx="2215609" cy="1446054"/>
              <a:chOff x="0" y="0"/>
              <a:chExt cx="19050000" cy="12433300"/>
            </a:xfrm>
          </p:grpSpPr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0754E3FC-4ECA-1A27-913B-AC6466969619}"/>
                  </a:ext>
                </a:extLst>
              </p:cNvPr>
              <p:cNvSpPr/>
              <p:nvPr/>
            </p:nvSpPr>
            <p:spPr>
              <a:xfrm>
                <a:off x="1452880" y="587121"/>
                <a:ext cx="16166846" cy="10116185"/>
              </a:xfrm>
              <a:custGeom>
                <a:avLst/>
                <a:gdLst/>
                <a:ahLst/>
                <a:cxnLst/>
                <a:rect l="l" t="t" r="r" b="b"/>
                <a:pathLst>
                  <a:path w="16166846" h="10116185">
                    <a:moveTo>
                      <a:pt x="16166846" y="0"/>
                    </a:moveTo>
                    <a:lnTo>
                      <a:pt x="16166846" y="10116185"/>
                    </a:lnTo>
                    <a:lnTo>
                      <a:pt x="0" y="10116185"/>
                    </a:lnTo>
                    <a:lnTo>
                      <a:pt x="0" y="0"/>
                    </a:lnTo>
                    <a:lnTo>
                      <a:pt x="16166846" y="0"/>
                    </a:lnTo>
                    <a:close/>
                  </a:path>
                </a:pathLst>
              </a:custGeom>
              <a:blipFill>
                <a:blip r:embed="rId10"/>
                <a:stretch>
                  <a:fillRect t="-3508" b="-3508"/>
                </a:stretch>
              </a:blipFill>
            </p:spPr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5CBEF8F8-0794-1834-3831-0989B4D7C18E}"/>
                  </a:ext>
                </a:extLst>
              </p:cNvPr>
              <p:cNvSpPr/>
              <p:nvPr/>
            </p:nvSpPr>
            <p:spPr>
              <a:xfrm>
                <a:off x="0" y="0"/>
                <a:ext cx="19050000" cy="12433300"/>
              </a:xfrm>
              <a:custGeom>
                <a:avLst/>
                <a:gdLst/>
                <a:ahLst/>
                <a:cxnLst/>
                <a:rect l="l" t="t" r="r" b="b"/>
                <a:pathLst>
                  <a:path w="19050000" h="12433300">
                    <a:moveTo>
                      <a:pt x="19050000" y="0"/>
                    </a:moveTo>
                    <a:lnTo>
                      <a:pt x="19050000" y="12433300"/>
                    </a:lnTo>
                    <a:lnTo>
                      <a:pt x="0" y="12433300"/>
                    </a:lnTo>
                    <a:lnTo>
                      <a:pt x="0" y="0"/>
                    </a:lnTo>
                    <a:lnTo>
                      <a:pt x="19050000" y="0"/>
                    </a:lnTo>
                    <a:close/>
                  </a:path>
                </a:pathLst>
              </a:custGeom>
              <a:blipFill>
                <a:blip r:embed="rId11"/>
                <a:stretch>
                  <a:fillRect l="-301" r="-301"/>
                </a:stretch>
              </a:blipFill>
            </p:spPr>
          </p:sp>
        </p:grpSp>
        <p:cxnSp>
          <p:nvCxnSpPr>
            <p:cNvPr id="50" name="Connector: Elbow 49">
              <a:extLst>
                <a:ext uri="{FF2B5EF4-FFF2-40B4-BE49-F238E27FC236}">
                  <a16:creationId xmlns:a16="http://schemas.microsoft.com/office/drawing/2014/main" id="{C7E1BBE8-0E66-EF3C-2215-BB9E23F45D7E}"/>
                </a:ext>
              </a:extLst>
            </p:cNvPr>
            <p:cNvCxnSpPr>
              <a:cxnSpLocks/>
              <a:stCxn id="45" idx="3"/>
            </p:cNvCxnSpPr>
            <p:nvPr/>
          </p:nvCxnSpPr>
          <p:spPr>
            <a:xfrm flipV="1">
              <a:off x="5717370" y="3562369"/>
              <a:ext cx="3102352" cy="2890765"/>
            </a:xfrm>
            <a:prstGeom prst="bentConnector3">
              <a:avLst>
                <a:gd name="adj1" fmla="val 39442"/>
              </a:avLst>
            </a:prstGeom>
            <a:ln w="76200">
              <a:solidFill>
                <a:srgbClr val="D6A78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ctor: Elbow 51">
              <a:extLst>
                <a:ext uri="{FF2B5EF4-FFF2-40B4-BE49-F238E27FC236}">
                  <a16:creationId xmlns:a16="http://schemas.microsoft.com/office/drawing/2014/main" id="{A1733A37-C320-DF89-6E44-6237309746A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52150" y="6200062"/>
              <a:ext cx="3517871" cy="581805"/>
            </a:xfrm>
            <a:prstGeom prst="bentConnector3">
              <a:avLst>
                <a:gd name="adj1" fmla="val 67070"/>
              </a:avLst>
            </a:prstGeom>
            <a:ln w="76200">
              <a:solidFill>
                <a:srgbClr val="D6A78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or: Elbow 54">
              <a:extLst>
                <a:ext uri="{FF2B5EF4-FFF2-40B4-BE49-F238E27FC236}">
                  <a16:creationId xmlns:a16="http://schemas.microsoft.com/office/drawing/2014/main" id="{A73B50A8-EECB-8F87-9D9D-25BD70F2C5D9}"/>
                </a:ext>
              </a:extLst>
            </p:cNvPr>
            <p:cNvCxnSpPr>
              <a:cxnSpLocks/>
            </p:cNvCxnSpPr>
            <p:nvPr/>
          </p:nvCxnSpPr>
          <p:spPr>
            <a:xfrm>
              <a:off x="5760111" y="7098362"/>
              <a:ext cx="2371612" cy="1271166"/>
            </a:xfrm>
            <a:prstGeom prst="bentConnector3">
              <a:avLst>
                <a:gd name="adj1" fmla="val 50000"/>
              </a:avLst>
            </a:prstGeom>
            <a:ln w="76200">
              <a:solidFill>
                <a:srgbClr val="D6A78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ctor: Elbow 61">
              <a:extLst>
                <a:ext uri="{FF2B5EF4-FFF2-40B4-BE49-F238E27FC236}">
                  <a16:creationId xmlns:a16="http://schemas.microsoft.com/office/drawing/2014/main" id="{3F8168ED-95FC-CDF6-EEF4-0262A3640ED6}"/>
                </a:ext>
              </a:extLst>
            </p:cNvPr>
            <p:cNvCxnSpPr>
              <a:cxnSpLocks/>
            </p:cNvCxnSpPr>
            <p:nvPr/>
          </p:nvCxnSpPr>
          <p:spPr>
            <a:xfrm>
              <a:off x="11355765" y="3536410"/>
              <a:ext cx="2436435" cy="1285478"/>
            </a:xfrm>
            <a:prstGeom prst="bentConnector3">
              <a:avLst>
                <a:gd name="adj1" fmla="val 50000"/>
              </a:avLst>
            </a:prstGeom>
            <a:ln w="76200">
              <a:solidFill>
                <a:srgbClr val="D6A78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ctor: Elbow 62">
              <a:extLst>
                <a:ext uri="{FF2B5EF4-FFF2-40B4-BE49-F238E27FC236}">
                  <a16:creationId xmlns:a16="http://schemas.microsoft.com/office/drawing/2014/main" id="{D007C966-7108-D6C9-1F52-5FE5CD60ED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312231" y="5596785"/>
              <a:ext cx="2479969" cy="592698"/>
            </a:xfrm>
            <a:prstGeom prst="bentConnector3">
              <a:avLst>
                <a:gd name="adj1" fmla="val 50000"/>
              </a:avLst>
            </a:prstGeom>
            <a:ln w="76200">
              <a:solidFill>
                <a:srgbClr val="D6A78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ctor: Elbow 63">
              <a:extLst>
                <a:ext uri="{FF2B5EF4-FFF2-40B4-BE49-F238E27FC236}">
                  <a16:creationId xmlns:a16="http://schemas.microsoft.com/office/drawing/2014/main" id="{904EC745-21FC-DFFE-4024-36D99B2BC7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82834" y="7042839"/>
              <a:ext cx="3209366" cy="1358373"/>
            </a:xfrm>
            <a:prstGeom prst="bentConnector3">
              <a:avLst>
                <a:gd name="adj1" fmla="val 50000"/>
              </a:avLst>
            </a:prstGeom>
            <a:ln w="76200">
              <a:solidFill>
                <a:srgbClr val="D6A78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2" name="Graphic 71" descr="Database with solid fill">
            <a:extLst>
              <a:ext uri="{FF2B5EF4-FFF2-40B4-BE49-F238E27FC236}">
                <a16:creationId xmlns:a16="http://schemas.microsoft.com/office/drawing/2014/main" id="{065675A3-7BF3-5597-7922-656A8EDC0B3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13459564" y="3784705"/>
            <a:ext cx="4546742" cy="4546742"/>
          </a:xfrm>
          <a:prstGeom prst="rect">
            <a:avLst/>
          </a:prstGeom>
        </p:spPr>
      </p:pic>
      <p:sp>
        <p:nvSpPr>
          <p:cNvPr id="74" name="TextBox 13">
            <a:extLst>
              <a:ext uri="{FF2B5EF4-FFF2-40B4-BE49-F238E27FC236}">
                <a16:creationId xmlns:a16="http://schemas.microsoft.com/office/drawing/2014/main" id="{E9BAC8FB-5222-6D1C-5ABA-5EA3079AB486}"/>
              </a:ext>
            </a:extLst>
          </p:cNvPr>
          <p:cNvSpPr txBox="1"/>
          <p:nvPr/>
        </p:nvSpPr>
        <p:spPr>
          <a:xfrm>
            <a:off x="14554200" y="8124982"/>
            <a:ext cx="4510490" cy="4826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3919"/>
              </a:lnSpc>
              <a:spcBef>
                <a:spcPct val="0"/>
              </a:spcBef>
            </a:pPr>
            <a:r>
              <a:rPr lang="en-US" sz="2799" dirty="0">
                <a:solidFill>
                  <a:srgbClr val="D6A781"/>
                </a:solidFill>
                <a:latin typeface="HK Grotesk Light"/>
              </a:rPr>
              <a:t>Data Collection</a:t>
            </a:r>
          </a:p>
        </p:txBody>
      </p:sp>
    </p:spTree>
    <p:extLst>
      <p:ext uri="{BB962C8B-B14F-4D97-AF65-F5344CB8AC3E}">
        <p14:creationId xmlns:p14="http://schemas.microsoft.com/office/powerpoint/2010/main" val="3644935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6A78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-98946" y="3421201"/>
            <a:ext cx="9982200" cy="344459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13800" dirty="0">
                <a:solidFill>
                  <a:srgbClr val="0D203B"/>
                </a:solidFill>
                <a:latin typeface="Canva Sans Bold"/>
              </a:rPr>
              <a:t>Data Structure</a:t>
            </a:r>
          </a:p>
        </p:txBody>
      </p:sp>
      <p:pic>
        <p:nvPicPr>
          <p:cNvPr id="8" name="Picture 7" descr="Abstract background of dark mesh">
            <a:extLst>
              <a:ext uri="{FF2B5EF4-FFF2-40B4-BE49-F238E27FC236}">
                <a16:creationId xmlns:a16="http://schemas.microsoft.com/office/drawing/2014/main" id="{5A473AF9-5832-6B2F-BE2D-B3572CC024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17" r="33333"/>
          <a:stretch/>
        </p:blipFill>
        <p:spPr>
          <a:xfrm>
            <a:off x="9906000" y="-30140"/>
            <a:ext cx="8915400" cy="1031713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7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2362200" y="4076700"/>
            <a:ext cx="14478000" cy="18078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3999"/>
              </a:lnSpc>
              <a:spcBef>
                <a:spcPct val="0"/>
              </a:spcBef>
            </a:pPr>
            <a:r>
              <a:rPr lang="en-US" sz="12000" dirty="0">
                <a:solidFill>
                  <a:srgbClr val="D6A781"/>
                </a:solidFill>
                <a:latin typeface="HK Grotesk Bold"/>
              </a:rPr>
              <a:t>Preliminary Analysis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7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600200" y="4000500"/>
            <a:ext cx="18821401" cy="190007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3999"/>
              </a:lnSpc>
              <a:spcBef>
                <a:spcPct val="0"/>
              </a:spcBef>
            </a:pPr>
            <a:r>
              <a:rPr lang="en-US" sz="14400" dirty="0">
                <a:solidFill>
                  <a:srgbClr val="D6A781"/>
                </a:solidFill>
                <a:latin typeface="HK Grotesk Bold"/>
              </a:rPr>
              <a:t>Future Exploration</a:t>
            </a:r>
          </a:p>
        </p:txBody>
      </p:sp>
    </p:spTree>
    <p:extLst>
      <p:ext uri="{BB962C8B-B14F-4D97-AF65-F5344CB8AC3E}">
        <p14:creationId xmlns:p14="http://schemas.microsoft.com/office/powerpoint/2010/main" val="25519316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5173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806720" y="-194280"/>
            <a:ext cx="10481280" cy="10481280"/>
          </a:xfrm>
          <a:custGeom>
            <a:avLst/>
            <a:gdLst/>
            <a:ahLst/>
            <a:cxnLst/>
            <a:rect l="l" t="t" r="r" b="b"/>
            <a:pathLst>
              <a:path w="10481280" h="10481280">
                <a:moveTo>
                  <a:pt x="0" y="0"/>
                </a:moveTo>
                <a:lnTo>
                  <a:pt x="10481280" y="0"/>
                </a:lnTo>
                <a:lnTo>
                  <a:pt x="10481280" y="10481280"/>
                </a:lnTo>
                <a:lnTo>
                  <a:pt x="0" y="10481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3009057"/>
            <a:ext cx="7671536" cy="31687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25896"/>
              </a:lnSpc>
              <a:spcBef>
                <a:spcPct val="0"/>
              </a:spcBef>
            </a:pPr>
            <a:r>
              <a:rPr lang="en-US" sz="18497">
                <a:solidFill>
                  <a:srgbClr val="D6A781"/>
                </a:solidFill>
                <a:latin typeface="HK Grotesk Bold"/>
              </a:rPr>
              <a:t>Q&amp;A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</TotalTime>
  <Words>104</Words>
  <Application>Microsoft Office PowerPoint</Application>
  <PresentationFormat>Custom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HK Grotesk Bold</vt:lpstr>
      <vt:lpstr>HK Grotesk Light</vt:lpstr>
      <vt:lpstr>Arial</vt:lpstr>
      <vt:lpstr>Calibri</vt:lpstr>
      <vt:lpstr>Canva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Market Analysis Insights</dc:title>
  <dc:creator>iPakin</dc:creator>
  <cp:lastModifiedBy>Pakin Veerachanchai</cp:lastModifiedBy>
  <cp:revision>5</cp:revision>
  <dcterms:created xsi:type="dcterms:W3CDTF">2006-08-16T00:00:00Z</dcterms:created>
  <dcterms:modified xsi:type="dcterms:W3CDTF">2024-04-08T23:07:56Z</dcterms:modified>
  <dc:identifier>DAF_C9l-Wwc</dc:identifier>
</cp:coreProperties>
</file>

<file path=docProps/thumbnail.jpeg>
</file>